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17"/>
  </p:notesMasterIdLst>
  <p:sldIdLst>
    <p:sldId id="287" r:id="rId6"/>
    <p:sldId id="286" r:id="rId7"/>
    <p:sldId id="281" r:id="rId8"/>
    <p:sldId id="288" r:id="rId9"/>
    <p:sldId id="289" r:id="rId10"/>
    <p:sldId id="290" r:id="rId11"/>
    <p:sldId id="291" r:id="rId12"/>
    <p:sldId id="280" r:id="rId13"/>
    <p:sldId id="282" r:id="rId14"/>
    <p:sldId id="283" r:id="rId15"/>
    <p:sldId id="29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FF7"/>
    <a:srgbClr val="007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5B4A4-B54C-450B-5A1B-E09606CF38F0}" v="5" dt="2026-04-22T12:24:33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BB2C-C8AA-6C4A-92C8-15EFF9686BA8}" type="datetimeFigureOut">
              <a:rPr lang="nl-NL" smtClean="0"/>
              <a:t>22-4-2026</a:t>
            </a:fld>
            <a:endParaRPr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0AC8-A0F5-4446-BC52-F3318DD6BBA3}" type="slidenum">
              <a:rPr lang="nl-NL" smtClean="0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0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nsloopaanpak titel met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0E4F062-9D5E-0004-2E00-373379EFD7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33999" y="0"/>
            <a:ext cx="6858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465008-01F8-C96E-4D0F-51D9C086B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418" y="3429000"/>
            <a:ext cx="5449582" cy="1315025"/>
          </a:xfrm>
          <a:prstGeom prst="rect">
            <a:avLst/>
          </a:prstGeom>
        </p:spPr>
        <p:txBody>
          <a:bodyPr anchor="b"/>
          <a:lstStyle>
            <a:lvl1pPr algn="l">
              <a:defRPr lang="nl-NL" sz="4000" b="1" i="0" smtClean="0">
                <a:effectLst/>
              </a:defRPr>
            </a:lvl1pPr>
          </a:lstStyle>
          <a:p>
            <a:r>
              <a:rPr lang="nl-NL" b="1">
                <a:latin typeface="Nexa Bold" panose="02000000000000000000" pitchFamily="2" charset="0"/>
              </a:rPr>
              <a:t>Hier kan een titel over twee regels</a:t>
            </a:r>
            <a:endParaRPr lang="nl-NL">
              <a:effectLst/>
              <a:latin typeface="Nexa Bold" panose="02000000000000000000" pitchFamily="2" charset="0"/>
            </a:endParaRP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85D4B7E-6ED0-7215-ECEC-801806EA0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13" y="5091018"/>
            <a:ext cx="5509154" cy="91659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400" b="0" i="0">
                <a:latin typeface="Nexa Regular" panose="02000500000000000000" pitchFamily="2" charset="77"/>
              </a:defRPr>
            </a:lvl1pPr>
          </a:lstStyle>
          <a:p>
            <a:pPr lvl="0"/>
            <a:r>
              <a:rPr lang="nl-NL"/>
              <a:t>“Een gezamenlijke verantwoordelijkheid”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00C5058-B9BC-A263-5B59-1E017B22F1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13" y="2780396"/>
            <a:ext cx="2496566" cy="475107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/>
          <a:lstStyle>
            <a:lvl1pPr algn="ctr">
              <a:defRPr sz="1800" b="1" i="0">
                <a:solidFill>
                  <a:schemeClr val="bg2"/>
                </a:solidFill>
                <a:latin typeface="Nexa Light" panose="02000000000000000000" pitchFamily="2" charset="0"/>
              </a:defRPr>
            </a:lvl1pPr>
          </a:lstStyle>
          <a:p>
            <a:pPr lvl="0"/>
            <a:r>
              <a:rPr lang="nl-NL"/>
              <a:t>24 oktober 2025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146E78-C108-8FA1-10C4-EECA2A27EB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587068"/>
            <a:ext cx="12192000" cy="270932"/>
          </a:xfrm>
          <a:prstGeom prst="rect">
            <a:avLst/>
          </a:prstGeom>
        </p:spPr>
      </p:pic>
      <p:sp>
        <p:nvSpPr>
          <p:cNvPr id="6" name="Tijdelijke aanduiding voor afbeelding 10">
            <a:extLst>
              <a:ext uri="{FF2B5EF4-FFF2-40B4-BE49-F238E27FC236}">
                <a16:creationId xmlns:a16="http://schemas.microsoft.com/office/drawing/2014/main" id="{1C6F2422-9701-B896-D39D-05443F87E6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5400000">
            <a:off x="6491249" y="766803"/>
            <a:ext cx="5045526" cy="5063139"/>
          </a:xfrm>
          <a:prstGeom prst="round1Rect">
            <a:avLst>
              <a:gd name="adj" fmla="val 12329"/>
            </a:avLst>
          </a:prstGeom>
          <a:noFill/>
        </p:spPr>
        <p:txBody>
          <a:bodyPr vert="vert270" tIns="396000" anchor="b" anchorCtr="1"/>
          <a:lstStyle>
            <a:lvl1pPr>
              <a:buNone/>
              <a:defRPr b="1" i="0">
                <a:solidFill>
                  <a:schemeClr val="bg1"/>
                </a:solidFill>
                <a:latin typeface="Nexa Regular" panose="02000500000000000000" pitchFamily="2" charset="77"/>
                <a:cs typeface="Poppins" pitchFamily="2" charset="77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923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nsloopaanpak titel zonde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C6FB03B-C47D-534C-4350-6ED8D3965D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33999" y="0"/>
            <a:ext cx="6858000" cy="6858000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D924D81F-378A-A273-6520-7DBB605DB4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13" y="4862418"/>
            <a:ext cx="4221162" cy="12763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400" b="0" i="0">
                <a:latin typeface="Nexa Regular" panose="02000500000000000000" pitchFamily="2" charset="77"/>
              </a:defRPr>
            </a:lvl1pPr>
          </a:lstStyle>
          <a:p>
            <a:pPr lvl="0"/>
            <a:r>
              <a:rPr lang="nl-NL"/>
              <a:t>“Een gezamenlijke verantwoordelijkheid”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1EAAFB4-79BD-642B-8BBB-3F97A6678E83}"/>
              </a:ext>
            </a:extLst>
          </p:cNvPr>
          <p:cNvSpPr/>
          <p:nvPr userDrawn="1"/>
        </p:nvSpPr>
        <p:spPr>
          <a:xfrm>
            <a:off x="1" y="6608618"/>
            <a:ext cx="4108462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7E0B88E-3DBC-1882-EDE0-BA5BEE1F76A4}"/>
              </a:ext>
            </a:extLst>
          </p:cNvPr>
          <p:cNvSpPr/>
          <p:nvPr userDrawn="1"/>
        </p:nvSpPr>
        <p:spPr>
          <a:xfrm>
            <a:off x="4108463" y="6608618"/>
            <a:ext cx="4108462" cy="2493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A707607-C829-7958-9A68-3FCA59EDA3C1}"/>
              </a:ext>
            </a:extLst>
          </p:cNvPr>
          <p:cNvSpPr/>
          <p:nvPr userDrawn="1"/>
        </p:nvSpPr>
        <p:spPr>
          <a:xfrm>
            <a:off x="8216925" y="6608618"/>
            <a:ext cx="3975076" cy="249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DCAB6926-842F-C47C-7732-4683B7275F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13" y="2719898"/>
            <a:ext cx="2496566" cy="475107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/>
          <a:lstStyle>
            <a:lvl1pPr algn="ctr">
              <a:defRPr sz="1800" b="1" i="0">
                <a:solidFill>
                  <a:schemeClr val="bg2"/>
                </a:solidFill>
                <a:latin typeface="Nexa Light" panose="02000000000000000000" pitchFamily="2" charset="0"/>
              </a:defRPr>
            </a:lvl1pPr>
          </a:lstStyle>
          <a:p>
            <a:pPr lvl="0"/>
            <a:r>
              <a:rPr lang="nl-NL"/>
              <a:t>24 oktober 2025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5355B02-DC44-E929-76CD-11DB38D04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418" y="3312468"/>
            <a:ext cx="5449582" cy="1315025"/>
          </a:xfrm>
          <a:prstGeom prst="rect">
            <a:avLst/>
          </a:prstGeom>
        </p:spPr>
        <p:txBody>
          <a:bodyPr anchor="b"/>
          <a:lstStyle>
            <a:lvl1pPr algn="l">
              <a:defRPr lang="nl-NL" sz="4000" b="1" i="0" smtClean="0">
                <a:effectLst/>
              </a:defRPr>
            </a:lvl1pPr>
          </a:lstStyle>
          <a:p>
            <a:r>
              <a:rPr lang="nl-NL">
                <a:effectLst/>
                <a:latin typeface="Nexa Bold" panose="02000000000000000000" pitchFamily="2" charset="0"/>
              </a:rPr>
              <a:t>Hier kan een titel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11763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nsloopaanpak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CBDE5C6-1FA4-A5D3-EDD2-BFAB09B412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2808" y="2099295"/>
            <a:ext cx="6987666" cy="687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defRPr>
            </a:lvl1pPr>
          </a:lstStyle>
          <a:p>
            <a:pPr lvl="0"/>
            <a:r>
              <a:rPr lang="nl-NL"/>
              <a:t>Hier een 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FF06663-756C-FABD-6FC1-B7CC9769DE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2808" y="2908300"/>
            <a:ext cx="6987667" cy="2719388"/>
          </a:xfrm>
          <a:prstGeom prst="rect">
            <a:avLst/>
          </a:prstGeo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tx2"/>
                </a:solidFill>
                <a:latin typeface="Nexa Regular" panose="02000500000000000000" pitchFamily="2" charset="77"/>
                <a:cs typeface="Poppins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Punt 1</a:t>
            </a:r>
          </a:p>
          <a:p>
            <a:pPr lvl="0"/>
            <a:r>
              <a:rPr lang="nl-NL"/>
              <a:t>Punt 2</a:t>
            </a:r>
          </a:p>
          <a:p>
            <a:pPr lvl="0"/>
            <a:r>
              <a:rPr lang="nl-NL"/>
              <a:t>Punt 3</a:t>
            </a:r>
          </a:p>
          <a:p>
            <a:pPr lvl="0"/>
            <a:r>
              <a:rPr lang="nl-NL"/>
              <a:t>Punt 4</a:t>
            </a:r>
          </a:p>
          <a:p>
            <a:pPr lvl="0"/>
            <a:r>
              <a:rPr lang="nl-NL"/>
              <a:t>Punt 5</a:t>
            </a:r>
          </a:p>
          <a:p>
            <a:pPr lvl="0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4AA1467-8B78-C741-7F52-804299EF52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nl-NL"/>
              <a:t>Levensloopaanpak</a:t>
            </a:r>
          </a:p>
        </p:txBody>
      </p:sp>
    </p:spTree>
    <p:extLst>
      <p:ext uri="{BB962C8B-B14F-4D97-AF65-F5344CB8AC3E}">
        <p14:creationId xmlns:p14="http://schemas.microsoft.com/office/powerpoint/2010/main" val="25686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nsloopaanpak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CBDE5C6-1FA4-A5D3-EDD2-BFAB09B412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2178364"/>
            <a:ext cx="5240866" cy="687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defRPr>
            </a:lvl1pPr>
          </a:lstStyle>
          <a:p>
            <a:pPr lvl="0"/>
            <a:r>
              <a:rPr lang="nl-NL"/>
              <a:t>Hier een titel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9FB03751-2825-58E2-53CF-FDD725E773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5400000">
            <a:off x="6860295" y="929040"/>
            <a:ext cx="4165600" cy="5135391"/>
          </a:xfrm>
          <a:prstGeom prst="round1Rect">
            <a:avLst>
              <a:gd name="adj" fmla="val 12329"/>
            </a:avLst>
          </a:prstGeom>
          <a:noFill/>
        </p:spPr>
        <p:txBody>
          <a:bodyPr vert="vert270" tIns="396000" anchor="b" anchorCtr="1"/>
          <a:lstStyle>
            <a:lvl1pPr>
              <a:buNone/>
              <a:defRPr b="1" i="0">
                <a:solidFill>
                  <a:schemeClr val="bg1"/>
                </a:solidFill>
                <a:latin typeface="Nexa Regular" panose="02000500000000000000" pitchFamily="2" charset="77"/>
                <a:cs typeface="Poppins" pitchFamily="2" charset="77"/>
              </a:defRPr>
            </a:lvl1pPr>
          </a:lstStyle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7A107A-7471-8B82-9AD7-6595A882A5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nl-NL"/>
              <a:t>Levensloopaanpak</a:t>
            </a:r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C7B9F31F-ECE4-7446-68DE-B0ABB2625E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467" y="3092763"/>
            <a:ext cx="5240866" cy="2486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lang="nl-NL" sz="1800" b="0" smtClean="0">
                <a:solidFill>
                  <a:schemeClr val="tx2"/>
                </a:solidFill>
                <a:effectLst/>
                <a:latin typeface="Nexa Regular" panose="02000500000000000000" pitchFamily="2" charset="77"/>
                <a:cs typeface="Calibri" panose="020F0502020204030204" pitchFamily="34" charset="0"/>
              </a:defRPr>
            </a:lvl1pPr>
          </a:lstStyle>
          <a:p>
            <a:r>
              <a:rPr lang="nl-NL">
                <a:effectLst/>
                <a:latin typeface="Nexa Regular" panose="02000500000000000000" pitchFamily="2" charset="77"/>
              </a:rPr>
              <a:t>Samen zetten we de schouders onder noodzakelijke en langdurige zorg, toezicht en maatwerk voor mensen met onbegrepen gedrag én veiligheidsrisico.</a:t>
            </a:r>
            <a:endParaRPr lang="nl-NL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1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nsloopaanpa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CBDE5C6-1FA4-A5D3-EDD2-BFAB09B412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308" y="1663591"/>
            <a:ext cx="8756002" cy="687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defRPr>
            </a:lvl1pPr>
          </a:lstStyle>
          <a:p>
            <a:pPr lvl="0"/>
            <a:r>
              <a:rPr lang="nl-NL"/>
              <a:t>Hier een 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FF06663-756C-FABD-6FC1-B7CC9769DE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468" y="2462435"/>
            <a:ext cx="8756002" cy="320484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tx2"/>
                </a:solidFill>
                <a:latin typeface="Nexa Regular" panose="02000500000000000000" pitchFamily="2" charset="77"/>
                <a:cs typeface="Poppins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grotere stukken tekst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3E250D-735B-719D-8FF3-846F27AB73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nl-NL"/>
              <a:t>Levensloopaanpak</a:t>
            </a:r>
          </a:p>
        </p:txBody>
      </p:sp>
    </p:spTree>
    <p:extLst>
      <p:ext uri="{BB962C8B-B14F-4D97-AF65-F5344CB8AC3E}">
        <p14:creationId xmlns:p14="http://schemas.microsoft.com/office/powerpoint/2010/main" val="13960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nsloopaanpak tekst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CBDE5C6-1FA4-A5D3-EDD2-BFAB09B412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1927026"/>
            <a:ext cx="4588313" cy="54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defRPr>
            </a:lvl1pPr>
          </a:lstStyle>
          <a:p>
            <a:pPr lvl="0"/>
            <a:r>
              <a:rPr lang="nl-NL"/>
              <a:t>Hier een 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FF06663-756C-FABD-6FC1-B7CC9769DE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467" y="2582333"/>
            <a:ext cx="4588313" cy="2908281"/>
          </a:xfrm>
          <a:prstGeom prst="rect">
            <a:avLst/>
          </a:prstGeom>
        </p:spPr>
        <p:txBody>
          <a:bodyPr/>
          <a:lstStyle>
            <a:lvl1pPr marL="185738" indent="-185738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2"/>
                </a:solidFill>
                <a:latin typeface="Nexa Regular" panose="02000500000000000000" pitchFamily="2" charset="77"/>
                <a:cs typeface="Poppins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stukken tekst</a:t>
            </a:r>
          </a:p>
        </p:txBody>
      </p:sp>
      <p:sp>
        <p:nvSpPr>
          <p:cNvPr id="17" name="Tijdelijke aanduiding voor SmartArt 16">
            <a:extLst>
              <a:ext uri="{FF2B5EF4-FFF2-40B4-BE49-F238E27FC236}">
                <a16:creationId xmlns:a16="http://schemas.microsoft.com/office/drawing/2014/main" id="{129ADA59-F28F-EB59-C338-796312E09945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 rot="5400000" flipV="1">
            <a:off x="6321683" y="923145"/>
            <a:ext cx="4068326" cy="5278323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txBody>
          <a:bodyPr vert="vert" lIns="288000" tIns="432000" rIns="432000" bIns="288000"/>
          <a:lstStyle>
            <a:lvl1pPr marL="0" indent="0">
              <a:buNone/>
              <a:defRPr b="1" i="0">
                <a:solidFill>
                  <a:schemeClr val="bg1"/>
                </a:solidFill>
                <a:latin typeface="Nexa Bold" panose="02000000000000000000" pitchFamily="2" charset="0"/>
                <a:cs typeface="Poppins SemiBold" pitchFamily="2" charset="77"/>
              </a:defRPr>
            </a:lvl1pPr>
          </a:lstStyle>
          <a:p>
            <a:r>
              <a:rPr lang="nl-NL"/>
              <a:t>Hier een titel</a:t>
            </a:r>
          </a:p>
        </p:txBody>
      </p:sp>
      <p:sp>
        <p:nvSpPr>
          <p:cNvPr id="22" name="Tijdelijke aanduiding voor tekst 11">
            <a:extLst>
              <a:ext uri="{FF2B5EF4-FFF2-40B4-BE49-F238E27FC236}">
                <a16:creationId xmlns:a16="http://schemas.microsoft.com/office/drawing/2014/main" id="{42C4980C-AFB7-9B82-8AC2-C095933E80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582333"/>
            <a:ext cx="4419600" cy="2675467"/>
          </a:xfrm>
          <a:prstGeom prst="rect">
            <a:avLst/>
          </a:prstGeom>
        </p:spPr>
        <p:txBody>
          <a:bodyPr/>
          <a:lstStyle>
            <a:lvl1pPr marL="185738" indent="-185738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/>
                </a:solidFill>
                <a:latin typeface="Nexa Regular" panose="02000500000000000000" pitchFamily="2" charset="77"/>
                <a:cs typeface="Poppins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stukken tekst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0D9BA1-4134-1767-F24E-E6BF19029D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nl-NL"/>
              <a:t>Levensloopaanpak</a:t>
            </a:r>
          </a:p>
        </p:txBody>
      </p:sp>
    </p:spTree>
    <p:extLst>
      <p:ext uri="{BB962C8B-B14F-4D97-AF65-F5344CB8AC3E}">
        <p14:creationId xmlns:p14="http://schemas.microsoft.com/office/powerpoint/2010/main" val="381866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nsloopaanpak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1F73748D-B4F1-21E8-DD11-27BABE2091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0800000">
            <a:off x="516467" y="1278465"/>
            <a:ext cx="7264400" cy="4377267"/>
          </a:xfrm>
          <a:prstGeom prst="round1Rect">
            <a:avLst>
              <a:gd name="adj" fmla="val 20364"/>
            </a:avLst>
          </a:prstGeom>
          <a:noFill/>
        </p:spPr>
        <p:txBody>
          <a:bodyPr/>
          <a:lstStyle/>
          <a:p>
            <a:endParaRPr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50C2CF4-1BFB-3F4B-7E4C-B15FA783F7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nl-NL"/>
              <a:t>Levensloopaanpak</a:t>
            </a:r>
          </a:p>
        </p:txBody>
      </p:sp>
    </p:spTree>
    <p:extLst>
      <p:ext uri="{BB962C8B-B14F-4D97-AF65-F5344CB8AC3E}">
        <p14:creationId xmlns:p14="http://schemas.microsoft.com/office/powerpoint/2010/main" val="302302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4C02AD0-D31B-1086-E972-072B6AC554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995" y="571753"/>
            <a:ext cx="3469697" cy="8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0" i="0" kern="1200">
          <a:solidFill>
            <a:schemeClr val="tx1"/>
          </a:solidFill>
          <a:effectLst/>
          <a:latin typeface="Poppins SemiBold" pitchFamily="2" charset="77"/>
          <a:ea typeface="+mn-ea"/>
          <a:cs typeface="Poppins SemiBold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2C44596-DDD7-BC08-0455-7129EA1952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099" b="2099"/>
          <a:stretch/>
        </p:blipFill>
        <p:spPr>
          <a:xfrm>
            <a:off x="466220" y="365760"/>
            <a:ext cx="566711" cy="53516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90A4751-3539-BB31-1FDF-81E4D011B7C2}"/>
              </a:ext>
            </a:extLst>
          </p:cNvPr>
          <p:cNvSpPr txBox="1"/>
          <p:nvPr userDrawn="1"/>
        </p:nvSpPr>
        <p:spPr>
          <a:xfrm>
            <a:off x="10999058" y="5857181"/>
            <a:ext cx="81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068EFC3B-3C23-354D-98E2-7D208D5650FB}" type="slidenum">
              <a:rPr lang="nl-NL" sz="2400" b="1" i="0" smtClean="0">
                <a:solidFill>
                  <a:schemeClr val="tx2"/>
                </a:solidFill>
                <a:latin typeface="Nexa Bold" panose="02000000000000000000" pitchFamily="2" charset="0"/>
                <a:cs typeface="Poppins" pitchFamily="2" charset="77"/>
              </a:rPr>
              <a:pPr algn="l"/>
              <a:t>‹nr.›</a:t>
            </a:fld>
            <a:endParaRPr sz="2400" b="1" i="0">
              <a:solidFill>
                <a:schemeClr val="tx2"/>
              </a:solidFill>
              <a:latin typeface="Nexa Bold" panose="02000000000000000000" pitchFamily="2" charset="0"/>
              <a:cs typeface="Poppins" pitchFamily="2" charset="77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070FB6-51AE-C97B-EED6-72159BEDC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80207" y="5925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1400" b="1" i="0" smtClean="0">
                <a:solidFill>
                  <a:schemeClr val="tx2"/>
                </a:solidFill>
                <a:effectLst/>
                <a:latin typeface="Nexa Regular" panose="02000500000000000000" pitchFamily="2" charset="77"/>
              </a:defRPr>
            </a:lvl1pPr>
          </a:lstStyle>
          <a:p>
            <a:r>
              <a:rPr lang="nl-NL"/>
              <a:t>Levensloopaanpak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B9D99C-2346-F8A5-D30F-28E71EC8D7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2913" y="0"/>
            <a:ext cx="4309086" cy="553904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2434CCD-1A54-D6CA-3D0A-7CF3A245F9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6587068"/>
            <a:ext cx="12192000" cy="2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1178818131?h=fe0689dc73&amp;amp;app_id=12296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A783A-FD0C-F520-563F-DC3859C74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833A0C-5A15-4549-803F-8CAF5DC7C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F586F6-1C65-385D-11D0-9D0BF505E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nl-NL">
                <a:latin typeface="Nexa Light"/>
                <a:cs typeface="Poppins SemiBold"/>
              </a:rPr>
              <a:t>datum</a:t>
            </a:r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51E7296-5B79-57ED-79EB-91C6DD69DE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5400000">
            <a:off x="6491249" y="766803"/>
            <a:ext cx="5045526" cy="5063139"/>
          </a:xfrm>
          <a:blipFill dpi="0" rotWithShape="0">
            <a:blip r:embed="rId2"/>
            <a:srcRect/>
            <a:stretch>
              <a:fillRect l="-32758" t="-7358" r="-11024" b="756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296A2856-5AF7-C69B-E21C-B95FEDD6942C}"/>
              </a:ext>
            </a:extLst>
          </p:cNvPr>
          <p:cNvSpPr/>
          <p:nvPr/>
        </p:nvSpPr>
        <p:spPr>
          <a:xfrm>
            <a:off x="-2671763" y="542925"/>
            <a:ext cx="2554817" cy="865871"/>
          </a:xfrm>
          <a:prstGeom prst="roundRect">
            <a:avLst/>
          </a:prstGeom>
          <a:solidFill>
            <a:srgbClr val="007A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Huisstijllettertype is </a:t>
            </a:r>
            <a:r>
              <a:rPr lang="nl-NL" err="1"/>
              <a:t>Nexa</a:t>
            </a:r>
            <a:r>
              <a:rPr lang="nl-NL"/>
              <a:t>, als dat niet werkt: </a:t>
            </a:r>
            <a:r>
              <a:rPr lang="nl-NL" err="1"/>
              <a:t>Verdana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00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5CE5DFB-8144-5AC4-8A9B-067B046D65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0800000">
            <a:off x="516467" y="1278465"/>
            <a:ext cx="7264400" cy="4377267"/>
          </a:xfrm>
          <a:blipFill dpi="0" rotWithShape="0">
            <a:blip r:embed="rId2"/>
            <a:srcRect/>
            <a:stretch>
              <a:fillRect l="-406" t="-48858" r="2" b="-1033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5DF2DE-DAB5-7185-8C86-9FBCA79243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</p:spTree>
    <p:extLst>
      <p:ext uri="{BB962C8B-B14F-4D97-AF65-F5344CB8AC3E}">
        <p14:creationId xmlns:p14="http://schemas.microsoft.com/office/powerpoint/2010/main" val="143642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DE520-C923-FE7B-AB4E-4F3A046A6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79FC94-B054-FF22-A8BD-F23D2523E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122" y="315400"/>
            <a:ext cx="8756002" cy="687142"/>
          </a:xfrm>
        </p:spPr>
        <p:txBody>
          <a:bodyPr/>
          <a:lstStyle/>
          <a:p>
            <a:r>
              <a:rPr lang="nl-NL"/>
              <a:t>Losse elementen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2829D2-8A78-9A65-155F-CEC96461D9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D443449-2AA1-E432-414F-050947BB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6" y="834915"/>
            <a:ext cx="3582959" cy="250031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0C0587C-162B-64F0-95AF-9F4C9BD6B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5"/>
            <a:ext cx="4295112" cy="246968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12C9F72-84B7-F9D5-9F02-29AB085FC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767" y="801846"/>
            <a:ext cx="2837046" cy="277002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20E3654-5EA3-6DE4-DC1F-4F1E55F52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187" y="3571875"/>
            <a:ext cx="5029200" cy="262715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F33333C-6E8D-97F4-95F1-8A681D981D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018" y="388025"/>
            <a:ext cx="4114800" cy="31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3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B71C371-40F5-4F5E-F89D-972E66029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nl-NL">
                <a:latin typeface="Verdana"/>
                <a:ea typeface="Verdana"/>
              </a:rPr>
              <a:t>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8256A4-5350-8A53-1B72-2F404FF56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marL="182245" indent="-182245"/>
            <a:r>
              <a:rPr lang="nl-NL">
                <a:latin typeface="Verdana"/>
                <a:ea typeface="Verdana"/>
              </a:rPr>
              <a:t>Wat is de Levensloopaanpak</a:t>
            </a:r>
          </a:p>
          <a:p>
            <a:pPr marL="182245" indent="-182245"/>
            <a:r>
              <a:rPr lang="nl-NL">
                <a:latin typeface="Verdana"/>
                <a:ea typeface="Verdana"/>
              </a:rPr>
              <a:t>Voor wie is de Levensloopaanpak</a:t>
            </a:r>
          </a:p>
          <a:p>
            <a:pPr marL="182245" indent="-182245"/>
            <a:r>
              <a:rPr lang="nl-NL">
                <a:latin typeface="Verdana"/>
                <a:ea typeface="Verdana"/>
              </a:rPr>
              <a:t>Over de aanpak</a:t>
            </a:r>
          </a:p>
          <a:p>
            <a:pPr marL="182245" indent="-182245"/>
            <a:r>
              <a:rPr lang="nl-NL">
                <a:latin typeface="Verdana"/>
                <a:ea typeface="Verdana"/>
              </a:rPr>
              <a:t>De samenwerking</a:t>
            </a:r>
          </a:p>
          <a:p>
            <a:pPr marL="182245" indent="-182245"/>
            <a:r>
              <a:rPr lang="nl-NL">
                <a:latin typeface="Verdana"/>
                <a:ea typeface="Verdana"/>
              </a:rPr>
              <a:t>De werkwijze</a:t>
            </a:r>
          </a:p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8C0AEB-5EF4-614B-154F-9C73CFEB18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</p:spTree>
    <p:extLst>
      <p:ext uri="{BB962C8B-B14F-4D97-AF65-F5344CB8AC3E}">
        <p14:creationId xmlns:p14="http://schemas.microsoft.com/office/powerpoint/2010/main" val="101567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6CB558-7455-80C9-2AAF-E6EB1B6D8B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  <p:pic>
        <p:nvPicPr>
          <p:cNvPr id="6" name="Onlinemedia 5" descr="Levensloopaanpak">
            <a:hlinkClick r:id="" action="ppaction://media"/>
            <a:extLst>
              <a:ext uri="{FF2B5EF4-FFF2-40B4-BE49-F238E27FC236}">
                <a16:creationId xmlns:a16="http://schemas.microsoft.com/office/drawing/2014/main" id="{B1298A8B-2327-17C9-C6B4-DA93BB6142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75" y="719071"/>
            <a:ext cx="9215437" cy="51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5BC1A24-29EA-D8ED-A032-4DF8E2FF3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>
                <a:solidFill>
                  <a:schemeClr val="tx2"/>
                </a:solidFill>
              </a:rPr>
              <a:t>De doelgroep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4829A3-2037-7F44-777D-A400EF4F62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000DF73-DB70-0E92-C271-CBBF5FDB229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16467" y="2502721"/>
            <a:ext cx="6126704" cy="30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nl-NL" altLang="nl-NL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rPr>
              <a:t>Gevaarlijk gedrag of een aantoonbaar (hoog) risico op dit gedrag​</a:t>
            </a:r>
          </a:p>
          <a:p>
            <a:pPr eaLnBrk="1" hangingPunct="1">
              <a:spcBef>
                <a:spcPts val="1000"/>
              </a:spcBef>
            </a:pPr>
            <a:r>
              <a:rPr lang="nl-NL" altLang="nl-NL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rPr>
              <a:t>Terugkerende moeilijk beheersbare (</a:t>
            </a:r>
            <a:r>
              <a:rPr lang="nl-NL" altLang="nl-NL" err="1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rPr>
              <a:t>multi</a:t>
            </a:r>
            <a:r>
              <a:rPr lang="nl-NL" altLang="nl-NL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rPr>
              <a:t>-) problematiek​</a:t>
            </a:r>
          </a:p>
          <a:p>
            <a:pPr eaLnBrk="1" hangingPunct="1">
              <a:spcBef>
                <a:spcPts val="1000"/>
              </a:spcBef>
            </a:pPr>
            <a:r>
              <a:rPr lang="nl-NL" altLang="nl-NL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rPr>
              <a:t>Onvoldoende beheersbaar in bestaande forensische ggz zorg- en begeleidingssystemen​</a:t>
            </a:r>
          </a:p>
          <a:p>
            <a:pPr eaLnBrk="1" hangingPunct="1">
              <a:spcBef>
                <a:spcPts val="1000"/>
              </a:spcBef>
            </a:pPr>
            <a:r>
              <a:rPr lang="nl-NL" altLang="nl-NL">
                <a:solidFill>
                  <a:schemeClr val="tx2"/>
                </a:solidFill>
                <a:latin typeface="Nexa Bold" panose="02000000000000000000" pitchFamily="2" charset="0"/>
                <a:cs typeface="Poppins SemiBold" pitchFamily="2" charset="77"/>
              </a:rPr>
              <a:t>Grotere kans op herhaling zonder sluitend aanbod van ambulante intensieve zorg en passende ondersteuning​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D1C1E3A-F59A-C494-0B43-CCA4522E42F1}"/>
              </a:ext>
            </a:extLst>
          </p:cNvPr>
          <p:cNvSpPr/>
          <p:nvPr/>
        </p:nvSpPr>
        <p:spPr>
          <a:xfrm>
            <a:off x="6777646" y="1927026"/>
            <a:ext cx="3055446" cy="3055446"/>
          </a:xfrm>
          <a:prstGeom prst="ellipse">
            <a:avLst/>
          </a:prstGeom>
          <a:solidFill>
            <a:srgbClr val="1A3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3476120-16A6-7182-B36D-2BADD6D4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76" y="2273858"/>
            <a:ext cx="3620129" cy="29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3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13C3EA0-6B64-5E71-FC77-E231D50F2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>
                <a:solidFill>
                  <a:schemeClr val="tx2"/>
                </a:solidFill>
              </a:rPr>
              <a:t>De aanpak in het kort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A16F13-04E1-8BBF-066B-E963967936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2"/>
                </a:solidFill>
              </a:rPr>
              <a:t>Werken met een gezamenlijk </a:t>
            </a:r>
            <a:r>
              <a:rPr lang="nl-NL" b="1">
                <a:solidFill>
                  <a:schemeClr val="tx2"/>
                </a:solidFill>
              </a:rPr>
              <a:t>levensloopplan</a:t>
            </a:r>
            <a:r>
              <a:rPr lang="nl-NL">
                <a:solidFill>
                  <a:schemeClr val="tx2"/>
                </a:solidFill>
              </a:rPr>
              <a:t> en met scenario's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2"/>
                </a:solidFill>
              </a:rPr>
              <a:t>Vaste forensische </a:t>
            </a:r>
            <a:r>
              <a:rPr lang="nl-NL" b="1">
                <a:solidFill>
                  <a:schemeClr val="tx2"/>
                </a:solidFill>
              </a:rPr>
              <a:t>levensloopcoördinator</a:t>
            </a:r>
            <a:r>
              <a:rPr lang="nl-NL">
                <a:solidFill>
                  <a:schemeClr val="tx2"/>
                </a:solidFill>
              </a:rPr>
              <a:t> duurzaam betrokken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2"/>
                </a:solidFill>
              </a:rPr>
              <a:t>Aanmelding, procesregie en monitoring via </a:t>
            </a:r>
            <a:r>
              <a:rPr lang="nl-NL" b="1">
                <a:solidFill>
                  <a:schemeClr val="tx2"/>
                </a:solidFill>
              </a:rPr>
              <a:t>Zorg- en Veiligheidshuis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2"/>
                </a:solidFill>
              </a:rPr>
              <a:t>Een </a:t>
            </a:r>
            <a:r>
              <a:rPr lang="nl-NL" b="1">
                <a:solidFill>
                  <a:schemeClr val="tx2"/>
                </a:solidFill>
              </a:rPr>
              <a:t>gemeentelijk vast aanspreekpunt </a:t>
            </a:r>
            <a:r>
              <a:rPr lang="nl-NL">
                <a:solidFill>
                  <a:schemeClr val="tx2"/>
                </a:solidFill>
              </a:rPr>
              <a:t>met toegang tot gemeentelijke voorzieningen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2"/>
                </a:solidFill>
              </a:rPr>
              <a:t>Alle netwerkpartners </a:t>
            </a:r>
            <a:r>
              <a:rPr lang="nl-NL" b="1">
                <a:solidFill>
                  <a:schemeClr val="tx2"/>
                </a:solidFill>
              </a:rPr>
              <a:t>langdurig</a:t>
            </a:r>
            <a:r>
              <a:rPr lang="nl-NL">
                <a:solidFill>
                  <a:schemeClr val="tx2"/>
                </a:solidFill>
              </a:rPr>
              <a:t> betrokken </a:t>
            </a:r>
          </a:p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6CB558-7455-80C9-2AAF-E6EB1B6D8B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</p:spTree>
    <p:extLst>
      <p:ext uri="{BB962C8B-B14F-4D97-AF65-F5344CB8AC3E}">
        <p14:creationId xmlns:p14="http://schemas.microsoft.com/office/powerpoint/2010/main" val="162896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BBFF-6CAF-7C9D-E7D3-EA8F6796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79486EC-1B19-2B61-B609-95CF323F60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>
                <a:solidFill>
                  <a:schemeClr val="tx2"/>
                </a:solidFill>
              </a:rPr>
              <a:t>De samenwerking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CE0063-EA61-3851-995E-4FB4A13708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21834CF-E6A3-4C5A-C09E-426785BC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93" y="2350733"/>
            <a:ext cx="7691088" cy="49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229D0E-1473-3B33-22B8-23A8F93C9E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>
                <a:solidFill>
                  <a:schemeClr val="tx2"/>
                </a:solidFill>
              </a:rPr>
              <a:t>Vaste werkwijze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9A84DB-AF95-6E2D-1C69-4734891A34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D427CA-A6C0-AE82-0993-15AAC3458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467" y="3092763"/>
            <a:ext cx="4518241" cy="2486773"/>
          </a:xfrm>
        </p:spPr>
        <p:txBody>
          <a:bodyPr lIns="91440" tIns="45720" rIns="91440" bIns="45720" anchor="t"/>
          <a:lstStyle/>
          <a:p>
            <a:r>
              <a:rPr lang="nl-NL" sz="2000">
                <a:latin typeface="Nexa Regular"/>
                <a:cs typeface="Calibri"/>
              </a:rPr>
              <a:t>Samenwerking vraagt om structuur. Duidelijke afspraken. Dit werkproces is de ideale flow van includeren tot monitoren. 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BAFF4D88-BF77-0D88-DB5E-CA9CC2306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6B822C2-C79E-0F58-05EC-FE79FF946117}"/>
              </a:ext>
            </a:extLst>
          </p:cNvPr>
          <p:cNvSpPr/>
          <p:nvPr/>
        </p:nvSpPr>
        <p:spPr>
          <a:xfrm>
            <a:off x="5757333" y="364971"/>
            <a:ext cx="6146603" cy="5455583"/>
          </a:xfrm>
          <a:prstGeom prst="rect">
            <a:avLst/>
          </a:prstGeom>
          <a:solidFill>
            <a:srgbClr val="D7EF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4F949F-BDBC-2C51-CBEB-60B00597A8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1359" y="803533"/>
            <a:ext cx="6172495" cy="47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229D0E-1473-3B33-22B8-23A8F93C9E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A3F7B5-766E-03E4-6EBE-59268DD2CA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blipFill dpi="0" rotWithShape="0">
            <a:blip r:embed="rId2"/>
            <a:srcRect/>
            <a:stretch>
              <a:fillRect l="-2846" r="1" b="-284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9A84DB-AF95-6E2D-1C69-4734891A34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D427CA-A6C0-AE82-0993-15AAC3458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05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5BC1A24-29EA-D8ED-A032-4DF8E2FF3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6F85E6-3C8E-C695-9BD7-B00527B67F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3E3D0E2D-E864-39F2-7321-33900B15A56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5A986B-E753-E7B5-1F9F-644AB525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4829A3-2037-7F44-777D-A400EF4F62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Levensloopaanpak</a:t>
            </a:r>
          </a:p>
        </p:txBody>
      </p:sp>
    </p:spTree>
    <p:extLst>
      <p:ext uri="{BB962C8B-B14F-4D97-AF65-F5344CB8AC3E}">
        <p14:creationId xmlns:p14="http://schemas.microsoft.com/office/powerpoint/2010/main" val="643106040"/>
      </p:ext>
    </p:extLst>
  </p:cSld>
  <p:clrMapOvr>
    <a:masterClrMapping/>
  </p:clrMapOvr>
</p:sld>
</file>

<file path=ppt/theme/theme1.xml><?xml version="1.0" encoding="utf-8"?>
<a:theme xmlns:a="http://schemas.openxmlformats.org/drawingml/2006/main" name="Levensloopaanpak titelscherm">
  <a:themeElements>
    <a:clrScheme name="Levensloopaanpak">
      <a:dk1>
        <a:srgbClr val="000000"/>
      </a:dk1>
      <a:lt1>
        <a:srgbClr val="FFFFFF"/>
      </a:lt1>
      <a:dk2>
        <a:srgbClr val="1A3C49"/>
      </a:dk2>
      <a:lt2>
        <a:srgbClr val="D9EDFB"/>
      </a:lt2>
      <a:accent1>
        <a:srgbClr val="E84554"/>
      </a:accent1>
      <a:accent2>
        <a:srgbClr val="00ADCF"/>
      </a:accent2>
      <a:accent3>
        <a:srgbClr val="A5A5A5"/>
      </a:accent3>
      <a:accent4>
        <a:srgbClr val="FAB805"/>
      </a:accent4>
      <a:accent5>
        <a:srgbClr val="5B9BD5"/>
      </a:accent5>
      <a:accent6>
        <a:srgbClr val="49AD93"/>
      </a:accent6>
      <a:hlink>
        <a:srgbClr val="49AD93"/>
      </a:hlink>
      <a:folHlink>
        <a:srgbClr val="E8455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evensloopaanpak vervolgslides">
  <a:themeElements>
    <a:clrScheme name="Levensloopaanpak">
      <a:dk1>
        <a:srgbClr val="000000"/>
      </a:dk1>
      <a:lt1>
        <a:srgbClr val="FFFFFF"/>
      </a:lt1>
      <a:dk2>
        <a:srgbClr val="1A3C49"/>
      </a:dk2>
      <a:lt2>
        <a:srgbClr val="D9EDFB"/>
      </a:lt2>
      <a:accent1>
        <a:srgbClr val="E84554"/>
      </a:accent1>
      <a:accent2>
        <a:srgbClr val="00ADCF"/>
      </a:accent2>
      <a:accent3>
        <a:srgbClr val="A5A5A5"/>
      </a:accent3>
      <a:accent4>
        <a:srgbClr val="FAB805"/>
      </a:accent4>
      <a:accent5>
        <a:srgbClr val="5B9BD5"/>
      </a:accent5>
      <a:accent6>
        <a:srgbClr val="49AD93"/>
      </a:accent6>
      <a:hlink>
        <a:srgbClr val="49AD93"/>
      </a:hlink>
      <a:folHlink>
        <a:srgbClr val="E8455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a17254-8ff7-4270-881b-205bab3d2c40" xsi:nil="true"/>
    <lcf76f155ced4ddcb4097134ff3c332f xmlns="90069083-4a3d-43cf-afec-7580e33be35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7A849F5BDC2448C8E6D35EB3C8C21" ma:contentTypeVersion="12" ma:contentTypeDescription="Een nieuw document maken." ma:contentTypeScope="" ma:versionID="9f0e7ed415e1f2a44d0313a5850fad0a">
  <xsd:schema xmlns:xsd="http://www.w3.org/2001/XMLSchema" xmlns:xs="http://www.w3.org/2001/XMLSchema" xmlns:p="http://schemas.microsoft.com/office/2006/metadata/properties" xmlns:ns2="90069083-4a3d-43cf-afec-7580e33be35e" xmlns:ns3="b5a17254-8ff7-4270-881b-205bab3d2c40" targetNamespace="http://schemas.microsoft.com/office/2006/metadata/properties" ma:root="true" ma:fieldsID="0a994a016b80927739e7f1af1757989a" ns2:_="" ns3:_="">
    <xsd:import namespace="90069083-4a3d-43cf-afec-7580e33be35e"/>
    <xsd:import namespace="b5a17254-8ff7-4270-881b-205bab3d2c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69083-4a3d-43cf-afec-7580e33be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7b268ec-484d-48f1-9f77-10d054e81f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17254-8ff7-4270-881b-205bab3d2c4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110d531-3e38-4201-a5f0-282adf9e429a}" ma:internalName="TaxCatchAll" ma:showField="CatchAllData" ma:web="b5a17254-8ff7-4270-881b-205bab3d2c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53D663-8600-4FB4-8FC8-A0D9BE1763D6}">
  <ds:schemaRefs>
    <ds:schemaRef ds:uri="90069083-4a3d-43cf-afec-7580e33be35e"/>
    <ds:schemaRef ds:uri="b5a17254-8ff7-4270-881b-205bab3d2c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AFA21F-1F88-4BF7-AFD3-6EC67EC9F6E0}">
  <ds:schemaRefs>
    <ds:schemaRef ds:uri="90069083-4a3d-43cf-afec-7580e33be35e"/>
    <ds:schemaRef ds:uri="b5a17254-8ff7-4270-881b-205bab3d2c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A9762A-48A2-414C-A032-70F4F24276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Breedbeeld</PresentationFormat>
  <Slides>11</Slides>
  <Notes>0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Levensloopaanpak titelscherm</vt:lpstr>
      <vt:lpstr>Levensloopaanpak vervolgslides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Jennifer Åkesson Engberg</dc:creator>
  <cp:revision>2</cp:revision>
  <dcterms:created xsi:type="dcterms:W3CDTF">2025-10-22T12:51:46Z</dcterms:created>
  <dcterms:modified xsi:type="dcterms:W3CDTF">2026-04-22T12:32:38Z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0x010100CEC7A849F5BDC2448C8E6D35EB3C8C21</vt:lpwstr>
  </property>
  <property fmtid="{D5CDD505-2E9C-101B-9397-08002B2CF9AE}" pid="3" name="MediaServiceImageTags">
    <vt:lpwstr/>
  </property>
</Properties>
</file>